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0" r:id="rId2"/>
    <p:sldId id="261" r:id="rId3"/>
    <p:sldId id="262" r:id="rId4"/>
    <p:sldId id="263" r:id="rId5"/>
    <p:sldId id="284" r:id="rId6"/>
    <p:sldId id="275" r:id="rId7"/>
    <p:sldId id="276" r:id="rId8"/>
    <p:sldId id="265" r:id="rId9"/>
    <p:sldId id="266" r:id="rId10"/>
    <p:sldId id="264" r:id="rId11"/>
    <p:sldId id="257" r:id="rId12"/>
    <p:sldId id="259" r:id="rId13"/>
    <p:sldId id="277" r:id="rId14"/>
    <p:sldId id="272" r:id="rId15"/>
    <p:sldId id="273" r:id="rId16"/>
    <p:sldId id="278" r:id="rId17"/>
    <p:sldId id="274" r:id="rId18"/>
    <p:sldId id="285" r:id="rId19"/>
    <p:sldId id="279" r:id="rId20"/>
    <p:sldId id="281" r:id="rId21"/>
    <p:sldId id="282" r:id="rId22"/>
    <p:sldId id="286" r:id="rId23"/>
    <p:sldId id="283" r:id="rId24"/>
    <p:sldId id="280" r:id="rId25"/>
  </p:sldIdLst>
  <p:sldSz cx="9144000" cy="6858000" type="screen4x3"/>
  <p:notesSz cx="6815138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D58B-E471-4449-A0CF-3A63A5BFE92A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991E6-1910-4AA5-A6D1-C08FB99E75E2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22</a:t>
            </a:fld>
            <a:endParaRPr lang="en-N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23</a:t>
            </a:fld>
            <a:endParaRPr lang="en-N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24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991E6-1910-4AA5-A6D1-C08FB99E75E2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29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9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endParaRPr lang="en-N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Picture 6" descr="NZ C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4288" y="1"/>
            <a:ext cx="1979712" cy="702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N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FA43AEA2-9EEE-43AA-9AF5-FB8FBF210BD2}" type="datetimeFigureOut">
              <a:rPr lang="en-NZ" smtClean="0"/>
              <a:pPr/>
              <a:t>21/07/2011</a:t>
            </a:fld>
            <a:endParaRPr lang="en-NZ"/>
          </a:p>
        </p:txBody>
      </p:sp>
      <p:sp>
        <p:nvSpPr>
          <p:cNvPr id="428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endParaRPr lang="en-NZ"/>
          </a:p>
        </p:txBody>
      </p:sp>
      <p:sp>
        <p:nvSpPr>
          <p:cNvPr id="428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fld id="{9E92BD78-4A40-4F24-949C-9CD79D3B8B8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nark_Billiard_Marker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hyperlink" Target="http://en.wikipedia.org/wiki/File:Snark_Butcher.jpg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en.wikipedia.org/wiki/File:Snark_Beav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en.wikipedia.org/wiki/File:Snark_Barrister.jpg" TargetMode="External"/><Relationship Id="rId15" Type="http://schemas.openxmlformats.org/officeDocument/2006/relationships/image" Target="../media/image9.jpeg"/><Relationship Id="rId10" Type="http://schemas.openxmlformats.org/officeDocument/2006/relationships/hyperlink" Target="http://en.wikipedia.org/wiki/File:Snark_Banker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6.jpeg"/><Relationship Id="rId14" Type="http://schemas.openxmlformats.org/officeDocument/2006/relationships/hyperlink" Target="http://en.wikipedia.org/wiki/File:Snark_Baker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704856" cy="4114800"/>
          </a:xfrm>
        </p:spPr>
        <p:txBody>
          <a:bodyPr/>
          <a:lstStyle/>
          <a:p>
            <a:r>
              <a:rPr lang="en-NZ" dirty="0" smtClean="0"/>
              <a:t>The Hunting of the Snark is a poem written by Lewis Carroll in 1874. It describes the impossible voyage of an improbable crew to find an inconceivable creature.</a:t>
            </a:r>
          </a:p>
          <a:p>
            <a:endParaRPr lang="en-NZ" dirty="0" smtClean="0"/>
          </a:p>
          <a:p>
            <a:r>
              <a:rPr lang="en-NZ" dirty="0" smtClean="0"/>
              <a:t>Lewis Carroll is also famous for writing Alice in Wonderland.</a:t>
            </a:r>
            <a:endParaRPr lang="en-NZ" dirty="0"/>
          </a:p>
        </p:txBody>
      </p:sp>
      <p:pic>
        <p:nvPicPr>
          <p:cNvPr id="6" name="Picture 5" descr="NZ 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1494" y="0"/>
            <a:ext cx="1952506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>
            <a:normAutofit/>
          </a:bodyPr>
          <a:lstStyle/>
          <a:p>
            <a:r>
              <a:rPr lang="en-NZ" dirty="0" smtClean="0"/>
              <a:t>In the next slide the second verse of the poem has been encoded. </a:t>
            </a:r>
          </a:p>
          <a:p>
            <a:endParaRPr lang="en-NZ" dirty="0" smtClean="0"/>
          </a:p>
          <a:p>
            <a:r>
              <a:rPr lang="en-NZ" dirty="0" smtClean="0"/>
              <a:t>You must crack the code and write down the decoded verse.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Hint:  X stands for J in the original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73697"/>
            <a:ext cx="8199512" cy="465164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NZ" sz="3000" dirty="0" err="1" smtClean="0"/>
              <a:t>Xtdc</a:t>
            </a:r>
            <a:r>
              <a:rPr lang="en-NZ" sz="3000" dirty="0" smtClean="0"/>
              <a:t>  </a:t>
            </a:r>
            <a:r>
              <a:rPr lang="en-NZ" sz="3000" dirty="0" err="1" smtClean="0"/>
              <a:t>crs</a:t>
            </a:r>
            <a:r>
              <a:rPr lang="en-NZ" sz="3000" dirty="0" smtClean="0"/>
              <a:t>  </a:t>
            </a:r>
            <a:r>
              <a:rPr lang="en-NZ" sz="3000" dirty="0" err="1" smtClean="0"/>
              <a:t>bougs</a:t>
            </a:r>
            <a:r>
              <a:rPr lang="en-NZ" sz="3000" dirty="0" smtClean="0"/>
              <a:t>  pie  u  </a:t>
            </a:r>
            <a:r>
              <a:rPr lang="en-NZ" sz="3000" dirty="0" err="1" smtClean="0"/>
              <a:t>Djuez</a:t>
            </a:r>
            <a:r>
              <a:rPr lang="en-NZ" sz="3000" dirty="0" smtClean="0"/>
              <a:t>!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N  rums  </a:t>
            </a:r>
            <a:r>
              <a:rPr lang="en-NZ" sz="3000" dirty="0" err="1" smtClean="0"/>
              <a:t>duny</a:t>
            </a:r>
            <a:r>
              <a:rPr lang="en-NZ" sz="3000" dirty="0" smtClean="0"/>
              <a:t>  </a:t>
            </a:r>
            <a:r>
              <a:rPr lang="en-NZ" sz="3000" dirty="0" err="1" smtClean="0"/>
              <a:t>nc</a:t>
            </a:r>
            <a:r>
              <a:rPr lang="en-NZ" sz="3000" dirty="0" smtClean="0"/>
              <a:t>  </a:t>
            </a:r>
            <a:r>
              <a:rPr lang="en-NZ" sz="3000" dirty="0" err="1" smtClean="0"/>
              <a:t>chngs</a:t>
            </a:r>
            <a:endParaRPr lang="en-NZ" sz="3000" dirty="0" smtClean="0"/>
          </a:p>
          <a:p>
            <a:pPr>
              <a:lnSpc>
                <a:spcPct val="150000"/>
              </a:lnSpc>
              <a:buNone/>
            </a:pPr>
            <a:r>
              <a:rPr lang="en-NZ" sz="3000" dirty="0" err="1" smtClean="0"/>
              <a:t>Cruc</a:t>
            </a:r>
            <a:r>
              <a:rPr lang="en-NZ" sz="3000" dirty="0" smtClean="0"/>
              <a:t>  </a:t>
            </a:r>
            <a:r>
              <a:rPr lang="en-NZ" sz="3000" dirty="0" err="1" smtClean="0"/>
              <a:t>uoijs</a:t>
            </a:r>
            <a:r>
              <a:rPr lang="en-NZ" sz="3000" dirty="0" smtClean="0"/>
              <a:t>  </a:t>
            </a:r>
            <a:r>
              <a:rPr lang="en-NZ" sz="3000" dirty="0" err="1" smtClean="0"/>
              <a:t>dritoy</a:t>
            </a:r>
            <a:r>
              <a:rPr lang="en-NZ" sz="3000" dirty="0" smtClean="0"/>
              <a:t>  </a:t>
            </a:r>
            <a:r>
              <a:rPr lang="en-NZ" sz="3000" dirty="0" err="1" smtClean="0"/>
              <a:t>sjgiteufs</a:t>
            </a:r>
            <a:r>
              <a:rPr lang="en-NZ" sz="3000" dirty="0" smtClean="0"/>
              <a:t>  </a:t>
            </a:r>
            <a:r>
              <a:rPr lang="en-NZ" sz="3000" dirty="0" err="1" smtClean="0"/>
              <a:t>crs</a:t>
            </a:r>
            <a:r>
              <a:rPr lang="en-NZ" sz="3000" dirty="0" smtClean="0"/>
              <a:t>  </a:t>
            </a:r>
            <a:r>
              <a:rPr lang="en-NZ" sz="3000" dirty="0" err="1" smtClean="0"/>
              <a:t>gesh</a:t>
            </a:r>
            <a:r>
              <a:rPr lang="en-NZ" sz="3000" dirty="0" smtClean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err="1" smtClean="0"/>
              <a:t>Xtdc</a:t>
            </a:r>
            <a:r>
              <a:rPr lang="en-NZ" sz="3000" dirty="0" smtClean="0"/>
              <a:t>  </a:t>
            </a:r>
            <a:r>
              <a:rPr lang="en-NZ" sz="3000" dirty="0" err="1" smtClean="0"/>
              <a:t>crs</a:t>
            </a:r>
            <a:r>
              <a:rPr lang="en-NZ" sz="3000" dirty="0" smtClean="0"/>
              <a:t>  </a:t>
            </a:r>
            <a:r>
              <a:rPr lang="en-NZ" sz="3000" dirty="0" err="1" smtClean="0"/>
              <a:t>bougs</a:t>
            </a:r>
            <a:r>
              <a:rPr lang="en-NZ" sz="3000" dirty="0" smtClean="0"/>
              <a:t>  pie  u  </a:t>
            </a:r>
            <a:r>
              <a:rPr lang="en-NZ" sz="3000" dirty="0" err="1" smtClean="0"/>
              <a:t>Djuez</a:t>
            </a:r>
            <a:r>
              <a:rPr lang="en-NZ" sz="3000" dirty="0" smtClean="0"/>
              <a:t>!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N  rums  </a:t>
            </a:r>
            <a:r>
              <a:rPr lang="en-NZ" sz="3000" dirty="0" err="1" smtClean="0"/>
              <a:t>duny</a:t>
            </a:r>
            <a:r>
              <a:rPr lang="en-NZ" sz="3000" dirty="0" smtClean="0"/>
              <a:t>  </a:t>
            </a:r>
            <a:r>
              <a:rPr lang="en-NZ" sz="3000" dirty="0" err="1" smtClean="0"/>
              <a:t>nc</a:t>
            </a:r>
            <a:r>
              <a:rPr lang="en-NZ" sz="3000" dirty="0" smtClean="0"/>
              <a:t> </a:t>
            </a:r>
            <a:r>
              <a:rPr lang="en-NZ" sz="3000" dirty="0" err="1" smtClean="0"/>
              <a:t>crengs</a:t>
            </a:r>
            <a:endParaRPr lang="en-NZ" sz="3000" dirty="0" smtClean="0"/>
          </a:p>
          <a:p>
            <a:pPr>
              <a:lnSpc>
                <a:spcPct val="150000"/>
              </a:lnSpc>
              <a:buNone/>
            </a:pPr>
            <a:r>
              <a:rPr lang="en-NZ" sz="3000" dirty="0" err="1" smtClean="0"/>
              <a:t>Hruc</a:t>
            </a:r>
            <a:r>
              <a:rPr lang="en-NZ" sz="3000" dirty="0" smtClean="0"/>
              <a:t>  N  </a:t>
            </a:r>
            <a:r>
              <a:rPr lang="en-NZ" sz="3000" dirty="0" err="1" smtClean="0"/>
              <a:t>csoo</a:t>
            </a:r>
            <a:r>
              <a:rPr lang="en-NZ" sz="3000" dirty="0" smtClean="0"/>
              <a:t>  wit  cress  </a:t>
            </a:r>
            <a:r>
              <a:rPr lang="en-NZ" sz="3000" dirty="0" err="1" smtClean="0"/>
              <a:t>cnasd</a:t>
            </a:r>
            <a:r>
              <a:rPr lang="en-NZ" sz="3000" dirty="0" smtClean="0"/>
              <a:t>  </a:t>
            </a:r>
            <a:r>
              <a:rPr lang="en-NZ" sz="3000" dirty="0" err="1" smtClean="0"/>
              <a:t>nd</a:t>
            </a:r>
            <a:r>
              <a:rPr lang="en-NZ" sz="3000" dirty="0" smtClean="0"/>
              <a:t>  </a:t>
            </a:r>
            <a:r>
              <a:rPr lang="en-NZ" sz="3000" dirty="0" err="1" smtClean="0"/>
              <a:t>cets</a:t>
            </a:r>
            <a:r>
              <a:rPr lang="en-NZ" sz="3000" dirty="0" smtClean="0"/>
              <a:t>  </a:t>
            </a:r>
            <a:endParaRPr lang="en-NZ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50939" y="836712"/>
            <a:ext cx="6733430" cy="83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Hunting of the Snark</a:t>
            </a:r>
            <a:endParaRPr kumimoji="0" lang="en-N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764704"/>
            <a:ext cx="7021462" cy="91169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NZ" dirty="0" smtClean="0"/>
              <a:t>The Hunting of the Snark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73697"/>
            <a:ext cx="8199512" cy="450763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“Just the place for a Snark! 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I have said it twice.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That alone should encourage the crew.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Just the place for a Snark! 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I have said it thrice.</a:t>
            </a:r>
          </a:p>
          <a:p>
            <a:pPr>
              <a:lnSpc>
                <a:spcPct val="150000"/>
              </a:lnSpc>
              <a:buNone/>
            </a:pPr>
            <a:r>
              <a:rPr lang="en-NZ" sz="3000" dirty="0" smtClean="0"/>
              <a:t>What I tell you three times is true.”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92696"/>
            <a:ext cx="7165477" cy="983704"/>
          </a:xfrm>
        </p:spPr>
        <p:txBody>
          <a:bodyPr/>
          <a:lstStyle/>
          <a:p>
            <a:r>
              <a:rPr lang="en-NZ" dirty="0" smtClean="0"/>
              <a:t>The Tale of Four Numbers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8199512" cy="4824536"/>
          </a:xfrm>
        </p:spPr>
        <p:txBody>
          <a:bodyPr>
            <a:normAutofit lnSpcReduction="10000"/>
          </a:bodyPr>
          <a:lstStyle/>
          <a:p>
            <a:r>
              <a:rPr lang="en-NZ" dirty="0" smtClean="0"/>
              <a:t>On the next slide is another message that needs to be decoded. There are two parts to the message. </a:t>
            </a:r>
          </a:p>
          <a:p>
            <a:endParaRPr lang="en-NZ" dirty="0" smtClean="0"/>
          </a:p>
          <a:p>
            <a:r>
              <a:rPr lang="en-NZ" dirty="0" smtClean="0"/>
              <a:t>Once you have decoded the message you need to find the hidden mathematical number.</a:t>
            </a:r>
          </a:p>
          <a:p>
            <a:endParaRPr lang="en-NZ" dirty="0" smtClean="0"/>
          </a:p>
          <a:p>
            <a:r>
              <a:rPr lang="en-NZ" dirty="0" smtClean="0"/>
              <a:t>Hint: y = O, d = R, </a:t>
            </a:r>
            <a:r>
              <a:rPr lang="en-NZ" dirty="0" err="1" smtClean="0"/>
              <a:t>b</a:t>
            </a:r>
            <a:r>
              <a:rPr lang="en-NZ" dirty="0" smtClean="0"/>
              <a:t> = F</a:t>
            </a:r>
          </a:p>
          <a:p>
            <a:pPr>
              <a:buNone/>
            </a:pP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4005"/>
            <a:ext cx="91440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dirty="0" smtClean="0"/>
              <a:t>	</a:t>
            </a:r>
            <a:r>
              <a:rPr lang="en-NZ" sz="2400" dirty="0" err="1" smtClean="0"/>
              <a:t>Bynd</a:t>
            </a:r>
            <a:r>
              <a:rPr lang="en-NZ" sz="2400" dirty="0" smtClean="0"/>
              <a:t>   </a:t>
            </a:r>
            <a:r>
              <a:rPr lang="en-NZ" sz="2400" dirty="0" err="1" smtClean="0"/>
              <a:t>oncxgdt</a:t>
            </a:r>
            <a:r>
              <a:rPr lang="en-NZ" sz="2400" dirty="0" smtClean="0"/>
              <a:t>   </a:t>
            </a:r>
            <a:r>
              <a:rPr lang="en-NZ" sz="2400" dirty="0" err="1" smtClean="0"/>
              <a:t>sgrr</a:t>
            </a:r>
            <a:r>
              <a:rPr lang="en-NZ" sz="2400" dirty="0" smtClean="0"/>
              <a:t>   z   </a:t>
            </a:r>
            <a:r>
              <a:rPr lang="en-NZ" sz="2400" dirty="0" err="1" smtClean="0"/>
              <a:t>szrg</a:t>
            </a:r>
            <a:endParaRPr lang="en-NZ" sz="2400" dirty="0" smtClean="0"/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	</a:t>
            </a:r>
            <a:r>
              <a:rPr lang="en-NZ" sz="2400" dirty="0" err="1" smtClean="0"/>
              <a:t>Rpogj</a:t>
            </a:r>
            <a:r>
              <a:rPr lang="en-NZ" sz="2400" dirty="0" smtClean="0"/>
              <a:t>   </a:t>
            </a:r>
            <a:r>
              <a:rPr lang="en-NZ" sz="2400" dirty="0" err="1" smtClean="0"/>
              <a:t>po</a:t>
            </a:r>
            <a:r>
              <a:rPr lang="en-NZ" sz="2400" dirty="0" smtClean="0"/>
              <a:t>   </a:t>
            </a:r>
            <a:r>
              <a:rPr lang="en-NZ" sz="2400" dirty="0" err="1" smtClean="0"/>
              <a:t>tgdpgt</a:t>
            </a:r>
            <a:r>
              <a:rPr lang="en-NZ" sz="2400" dirty="0" smtClean="0"/>
              <a:t>   </a:t>
            </a:r>
            <a:r>
              <a:rPr lang="en-NZ" sz="2400" dirty="0" err="1" smtClean="0"/>
              <a:t>skgl</a:t>
            </a:r>
            <a:r>
              <a:rPr lang="en-NZ" sz="2400" dirty="0" smtClean="0"/>
              <a:t>   </a:t>
            </a:r>
            <a:r>
              <a:rPr lang="en-NZ" sz="2400" dirty="0" err="1" smtClean="0"/>
              <a:t>bydc</a:t>
            </a:r>
            <a:r>
              <a:rPr lang="en-NZ" sz="2400" dirty="0" smtClean="0"/>
              <a:t> z </a:t>
            </a:r>
            <a:r>
              <a:rPr lang="en-NZ" sz="2400" dirty="0" err="1" smtClean="0"/>
              <a:t>sdzpr</a:t>
            </a:r>
            <a:r>
              <a:rPr lang="en-NZ" sz="2400" dirty="0" smtClean="0"/>
              <a:t> </a:t>
            </a:r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	</a:t>
            </a:r>
            <a:r>
              <a:rPr lang="en-NZ" sz="2400" dirty="0" err="1" smtClean="0"/>
              <a:t>Kpjjgo</a:t>
            </a:r>
            <a:r>
              <a:rPr lang="en-NZ" sz="2400" dirty="0" smtClean="0"/>
              <a:t> </a:t>
            </a:r>
            <a:r>
              <a:rPr lang="en-NZ" sz="2400" dirty="0" err="1" smtClean="0"/>
              <a:t>zcyof</a:t>
            </a:r>
            <a:r>
              <a:rPr lang="en-NZ" sz="2400" dirty="0" smtClean="0"/>
              <a:t>  </a:t>
            </a:r>
            <a:r>
              <a:rPr lang="en-NZ" sz="2400" dirty="0" err="1" smtClean="0"/>
              <a:t>skgc</a:t>
            </a:r>
            <a:r>
              <a:rPr lang="en-NZ" sz="2400" dirty="0" smtClean="0"/>
              <a:t>   pt  </a:t>
            </a:r>
            <a:r>
              <a:rPr lang="en-NZ" sz="2400" dirty="0" err="1" smtClean="0"/>
              <a:t>zoyskgd</a:t>
            </a:r>
            <a:r>
              <a:rPr lang="en-NZ" sz="2400" dirty="0" smtClean="0"/>
              <a:t> </a:t>
            </a:r>
            <a:r>
              <a:rPr lang="en-NZ" sz="2400" dirty="0" err="1" smtClean="0"/>
              <a:t>byd</a:t>
            </a:r>
            <a:r>
              <a:rPr lang="en-NZ" sz="2400" dirty="0" smtClean="0"/>
              <a:t>  </a:t>
            </a:r>
            <a:r>
              <a:rPr lang="en-NZ" sz="2400" dirty="0" err="1" smtClean="0"/>
              <a:t>cydg</a:t>
            </a:r>
            <a:r>
              <a:rPr lang="en-NZ" sz="2400" dirty="0" smtClean="0"/>
              <a:t>  </a:t>
            </a:r>
            <a:r>
              <a:rPr lang="en-NZ" sz="2400" dirty="0" err="1" smtClean="0"/>
              <a:t>bno</a:t>
            </a:r>
            <a:endParaRPr lang="en-NZ" sz="2400" dirty="0" smtClean="0"/>
          </a:p>
          <a:p>
            <a:pPr>
              <a:buNone/>
            </a:pP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	</a:t>
            </a:r>
            <a:r>
              <a:rPr lang="en-NZ" sz="2400" dirty="0" err="1" smtClean="0"/>
              <a:t>vnts</a:t>
            </a:r>
            <a:r>
              <a:rPr lang="en-NZ" sz="2400" dirty="0" smtClean="0"/>
              <a:t>   </a:t>
            </a:r>
            <a:r>
              <a:rPr lang="en-NZ" sz="2400" dirty="0" err="1" smtClean="0"/>
              <a:t>ryyw</a:t>
            </a:r>
            <a:r>
              <a:rPr lang="en-NZ" sz="2400" dirty="0" smtClean="0"/>
              <a:t>   </a:t>
            </a:r>
            <a:r>
              <a:rPr lang="en-NZ" sz="2400" dirty="0" err="1" smtClean="0"/>
              <a:t>kyu</a:t>
            </a:r>
            <a:r>
              <a:rPr lang="en-NZ" sz="2400" dirty="0" smtClean="0"/>
              <a:t>   </a:t>
            </a:r>
            <a:r>
              <a:rPr lang="en-NZ" sz="2400" dirty="0" err="1" smtClean="0"/>
              <a:t>czol</a:t>
            </a:r>
            <a:r>
              <a:rPr lang="en-NZ" sz="2400" dirty="0" smtClean="0"/>
              <a:t>   </a:t>
            </a:r>
            <a:r>
              <a:rPr lang="en-NZ" sz="2400" dirty="0" err="1" smtClean="0"/>
              <a:t>erzogst</a:t>
            </a:r>
            <a:r>
              <a:rPr lang="en-NZ" sz="2400" dirty="0" smtClean="0"/>
              <a:t> </a:t>
            </a:r>
            <a:r>
              <a:rPr lang="en-NZ" sz="2400" dirty="0" err="1" smtClean="0"/>
              <a:t>zuzl</a:t>
            </a:r>
            <a:r>
              <a:rPr lang="en-NZ" sz="2400" dirty="0" smtClean="0"/>
              <a:t>  </a:t>
            </a:r>
            <a:r>
              <a:rPr lang="en-NZ" sz="2400" dirty="0" err="1" smtClean="0"/>
              <a:t>ug</a:t>
            </a:r>
            <a:r>
              <a:rPr lang="en-NZ" sz="2400" dirty="0" smtClean="0"/>
              <a:t>   </a:t>
            </a:r>
            <a:r>
              <a:rPr lang="en-NZ" sz="2400" dirty="0" err="1" smtClean="0"/>
              <a:t>zdg</a:t>
            </a:r>
            <a:r>
              <a:rPr lang="en-NZ" sz="2400" dirty="0" smtClean="0"/>
              <a:t>   </a:t>
            </a:r>
            <a:r>
              <a:rPr lang="en-NZ" sz="2400" dirty="0" err="1" smtClean="0"/>
              <a:t>bdyc</a:t>
            </a:r>
            <a:r>
              <a:rPr lang="en-NZ" sz="2400" dirty="0" smtClean="0"/>
              <a:t>   </a:t>
            </a:r>
            <a:r>
              <a:rPr lang="en-NZ" sz="2400" dirty="0" err="1" smtClean="0"/>
              <a:t>skg</a:t>
            </a:r>
            <a:r>
              <a:rPr lang="en-NZ" sz="2400" dirty="0" smtClean="0"/>
              <a:t>   </a:t>
            </a:r>
            <a:r>
              <a:rPr lang="en-NZ" sz="2400" dirty="0" err="1" smtClean="0"/>
              <a:t>tno</a:t>
            </a:r>
            <a:endParaRPr lang="en-NZ" sz="2400" dirty="0" smtClean="0"/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696"/>
            <a:ext cx="7309493" cy="983704"/>
          </a:xfrm>
        </p:spPr>
        <p:txBody>
          <a:bodyPr/>
          <a:lstStyle/>
          <a:p>
            <a:r>
              <a:rPr lang="en-NZ" dirty="0" smtClean="0"/>
              <a:t>The Tale of Four Numbers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00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dirty="0" smtClean="0"/>
              <a:t>	</a:t>
            </a:r>
            <a:r>
              <a:rPr lang="en-NZ" sz="2400" dirty="0" smtClean="0"/>
              <a:t>Four numbers tell a tale.</a:t>
            </a:r>
          </a:p>
          <a:p>
            <a:pPr>
              <a:buNone/>
            </a:pPr>
            <a:r>
              <a:rPr lang="en-NZ" sz="2400" dirty="0" smtClean="0"/>
              <a:t/>
            </a:r>
            <a:br>
              <a:rPr lang="en-NZ" sz="2400" dirty="0" smtClean="0"/>
            </a:br>
            <a:r>
              <a:rPr lang="en-NZ" sz="2400" dirty="0" smtClean="0"/>
              <a:t>Lined in series they form a trail.</a:t>
            </a:r>
            <a:br>
              <a:rPr lang="en-NZ" sz="2400" dirty="0" smtClean="0"/>
            </a:b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	Hidden among them is another for more fun.</a:t>
            </a:r>
            <a:br>
              <a:rPr lang="en-NZ" sz="2400" dirty="0" smtClean="0"/>
            </a:br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	Just look how many planets away we are from the sun.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0938" y="692696"/>
            <a:ext cx="7309493" cy="983704"/>
          </a:xfrm>
        </p:spPr>
        <p:txBody>
          <a:bodyPr/>
          <a:lstStyle/>
          <a:p>
            <a:r>
              <a:rPr lang="en-NZ" dirty="0" smtClean="0"/>
              <a:t>The Tale of Four Numbers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931224" cy="3993307"/>
          </a:xfrm>
        </p:spPr>
        <p:txBody>
          <a:bodyPr/>
          <a:lstStyle/>
          <a:p>
            <a:r>
              <a:rPr lang="en-NZ" dirty="0" smtClean="0"/>
              <a:t>What is the hidden number within the decrypted message?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696"/>
            <a:ext cx="7309493" cy="983704"/>
          </a:xfrm>
        </p:spPr>
        <p:txBody>
          <a:bodyPr/>
          <a:lstStyle/>
          <a:p>
            <a:r>
              <a:rPr lang="en-NZ" dirty="0" smtClean="0"/>
              <a:t>The Tale of Four Numbers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992888" cy="4114800"/>
          </a:xfrm>
        </p:spPr>
        <p:txBody>
          <a:bodyPr>
            <a:normAutofit/>
          </a:bodyPr>
          <a:lstStyle/>
          <a:p>
            <a:r>
              <a:rPr lang="en-NZ" dirty="0" smtClean="0"/>
              <a:t>Count the number of letters in each of the four lines of the message, you'll see that it forms a number series trail.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	20…, 27…, 34…, 41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The number "hidden between" them is 7.</a:t>
            </a:r>
          </a:p>
          <a:p>
            <a:endParaRPr lang="en-NZ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50938" y="692696"/>
            <a:ext cx="7309493" cy="9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Tale of Four Numbers</a:t>
            </a:r>
            <a:endParaRPr kumimoji="0" lang="en-N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632848" cy="4114800"/>
          </a:xfrm>
        </p:spPr>
        <p:txBody>
          <a:bodyPr/>
          <a:lstStyle/>
          <a:p>
            <a:r>
              <a:rPr lang="en-NZ" dirty="0" smtClean="0"/>
              <a:t>The message was written by an alien from another planet. </a:t>
            </a:r>
          </a:p>
          <a:p>
            <a:pPr>
              <a:buNone/>
            </a:pPr>
            <a:endParaRPr lang="en-NZ" dirty="0" smtClean="0"/>
          </a:p>
          <a:p>
            <a:r>
              <a:rPr lang="en-NZ" dirty="0" smtClean="0"/>
              <a:t>What is the planet that the message refers to?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150939" y="692696"/>
            <a:ext cx="7093470" cy="9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Tale of Four Numbers</a:t>
            </a:r>
            <a:endParaRPr kumimoji="0" lang="en-N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504056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dirty="0" smtClean="0"/>
              <a:t>	The list of planets from nearest to the sun out:</a:t>
            </a:r>
          </a:p>
          <a:p>
            <a:pPr lvl="0">
              <a:buNone/>
            </a:pPr>
            <a:endParaRPr lang="en-NZ" dirty="0" smtClean="0"/>
          </a:p>
          <a:p>
            <a:pPr lvl="0">
              <a:buNone/>
            </a:pPr>
            <a:r>
              <a:rPr lang="en-NZ" dirty="0" smtClean="0"/>
              <a:t>	</a:t>
            </a:r>
            <a:r>
              <a:rPr lang="en-NZ" sz="2400" dirty="0" smtClean="0"/>
              <a:t>Pluto (was the 9th planet but was downgraded a few years ago and is no longer officially part of the list)</a:t>
            </a:r>
          </a:p>
          <a:p>
            <a:pPr>
              <a:buNone/>
            </a:pPr>
            <a:endParaRPr lang="en-NZ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796136" y="1844824"/>
            <a:ext cx="25202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Mercury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Earth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Jupiter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Uranus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N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Neptune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endParaRPr kumimoji="0" lang="en-N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 bwMode="auto">
          <a:xfrm>
            <a:off x="1150939" y="692696"/>
            <a:ext cx="7093470" cy="9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Tale of Four Numbers</a:t>
            </a:r>
            <a:endParaRPr kumimoji="0" lang="en-N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476672"/>
            <a:ext cx="6805438" cy="119972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992888" cy="4114800"/>
          </a:xfrm>
        </p:spPr>
        <p:txBody>
          <a:bodyPr/>
          <a:lstStyle/>
          <a:p>
            <a:r>
              <a:rPr lang="en-NZ" dirty="0" smtClean="0"/>
              <a:t>The crew consists of ten members, whose descriptions all begin with the letter B: a Bellman (the leader), a Boots, a Bonnet-maker, a Barrister, a Broker, a Billiard-marker, a Banker, a Butcher, a Baker, and a Beaver. </a:t>
            </a:r>
          </a:p>
          <a:p>
            <a:r>
              <a:rPr lang="en-NZ" dirty="0" smtClean="0"/>
              <a:t>On the next slide are Lewis Carroll’s depictions of all the characters.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620688"/>
            <a:ext cx="5941342" cy="1055712"/>
          </a:xfrm>
        </p:spPr>
        <p:txBody>
          <a:bodyPr/>
          <a:lstStyle/>
          <a:p>
            <a:r>
              <a:rPr lang="en-NZ" dirty="0" smtClean="0"/>
              <a:t>A Number Puzzle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488832" cy="4114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dirty="0" smtClean="0"/>
              <a:t>Write down these nine letters.</a:t>
            </a:r>
          </a:p>
          <a:p>
            <a:endParaRPr lang="en-NZ" dirty="0" smtClean="0"/>
          </a:p>
          <a:p>
            <a:pPr>
              <a:buNone/>
            </a:pPr>
            <a:r>
              <a:rPr lang="en-NZ" sz="4800" dirty="0" smtClean="0"/>
              <a:t>			P   Q   R</a:t>
            </a:r>
          </a:p>
          <a:p>
            <a:pPr>
              <a:buNone/>
            </a:pPr>
            <a:r>
              <a:rPr lang="en-NZ" sz="4800" dirty="0" smtClean="0"/>
              <a:t>			S   T   U</a:t>
            </a:r>
          </a:p>
          <a:p>
            <a:pPr>
              <a:buNone/>
            </a:pPr>
            <a:r>
              <a:rPr lang="en-NZ" sz="4800" dirty="0" smtClean="0"/>
              <a:t>			V   W 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1"/>
            <a:ext cx="7643192" cy="4248472"/>
          </a:xfrm>
        </p:spPr>
        <p:txBody>
          <a:bodyPr>
            <a:normAutofit/>
          </a:bodyPr>
          <a:lstStyle/>
          <a:p>
            <a:r>
              <a:rPr lang="en-NZ" dirty="0" smtClean="0"/>
              <a:t>Each letter stands for one of the numbers 1 to 9. </a:t>
            </a:r>
          </a:p>
          <a:p>
            <a:endParaRPr lang="en-NZ" dirty="0" smtClean="0"/>
          </a:p>
          <a:p>
            <a:r>
              <a:rPr lang="en-NZ" dirty="0" smtClean="0"/>
              <a:t>S + Q = V and S is smaller than Q.</a:t>
            </a:r>
          </a:p>
          <a:p>
            <a:endParaRPr lang="en-NZ" dirty="0" smtClean="0"/>
          </a:p>
          <a:p>
            <a:r>
              <a:rPr lang="en-NZ" dirty="0" smtClean="0"/>
              <a:t>P = R + U.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6733430" cy="1055712"/>
          </a:xfrm>
        </p:spPr>
        <p:txBody>
          <a:bodyPr/>
          <a:lstStyle/>
          <a:p>
            <a:r>
              <a:rPr lang="en-NZ" dirty="0" smtClean="0"/>
              <a:t>A Number Puzzle – hint 1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2"/>
            <a:ext cx="7920880" cy="4363615"/>
          </a:xfrm>
        </p:spPr>
        <p:txBody>
          <a:bodyPr/>
          <a:lstStyle/>
          <a:p>
            <a:r>
              <a:rPr lang="en-NZ" dirty="0" smtClean="0"/>
              <a:t>In one of the diagonals, all 3 numbers are perfect squares.</a:t>
            </a:r>
          </a:p>
          <a:p>
            <a:endParaRPr lang="en-NZ" dirty="0" smtClean="0"/>
          </a:p>
          <a:p>
            <a:r>
              <a:rPr lang="en-NZ" dirty="0" smtClean="0"/>
              <a:t>In the diagonals, (R, T, V) the 3 numbers are in ascending order when read from top to bottom, and each is evenly divisible by the same number, a number larger than 1.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8" y="692696"/>
            <a:ext cx="7237485" cy="983704"/>
          </a:xfrm>
        </p:spPr>
        <p:txBody>
          <a:bodyPr/>
          <a:lstStyle/>
          <a:p>
            <a:r>
              <a:rPr lang="en-NZ" dirty="0" smtClean="0"/>
              <a:t>A Number Puzzle – hint 2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			</a:t>
            </a:r>
            <a:r>
              <a:rPr lang="en-NZ" sz="4800" dirty="0" smtClean="0"/>
              <a:t>9  5  2</a:t>
            </a:r>
          </a:p>
          <a:p>
            <a:pPr>
              <a:buNone/>
            </a:pPr>
            <a:r>
              <a:rPr lang="en-NZ" sz="4800" dirty="0" smtClean="0"/>
              <a:t>			3  4  7</a:t>
            </a:r>
          </a:p>
          <a:p>
            <a:pPr>
              <a:buNone/>
            </a:pPr>
            <a:r>
              <a:rPr lang="en-NZ" sz="4800" dirty="0" smtClean="0"/>
              <a:t>			8  6  1</a:t>
            </a:r>
          </a:p>
          <a:p>
            <a:pPr>
              <a:buNone/>
            </a:pPr>
            <a:endParaRPr lang="en-NZ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50938" y="620688"/>
            <a:ext cx="7165477" cy="10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Number Puzzle - answer</a:t>
            </a:r>
            <a:endParaRPr kumimoji="0" lang="en-NZ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Think of Your Own Message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8199512" cy="4114800"/>
          </a:xfrm>
        </p:spPr>
        <p:txBody>
          <a:bodyPr/>
          <a:lstStyle/>
          <a:p>
            <a:r>
              <a:rPr lang="en-NZ" dirty="0" smtClean="0"/>
              <a:t>Get into groups of 2 or 3 and write an encrypted message for others to solve. </a:t>
            </a:r>
          </a:p>
          <a:p>
            <a:endParaRPr lang="en-NZ" dirty="0" smtClean="0"/>
          </a:p>
          <a:p>
            <a:r>
              <a:rPr lang="en-NZ" dirty="0" smtClean="0"/>
              <a:t>Swap messages with another group. Which group can decrypt the message first?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941" y="1917077"/>
            <a:ext cx="1367907" cy="136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970" y="1916832"/>
            <a:ext cx="1368078" cy="13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upload.wikimedia.org/wikipedia/commons/b/b2/Snark_Barrist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916905"/>
            <a:ext cx="1368078" cy="1368079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429074"/>
            <a:ext cx="1368078" cy="13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upload.wikimedia.org/wikipedia/commons/8/86/Snark_Billiard_Marke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429000"/>
            <a:ext cx="1368078" cy="1368079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6/63/Snark_Bank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770" y="3408508"/>
            <a:ext cx="1368078" cy="1368079"/>
          </a:xfrm>
          <a:prstGeom prst="rect">
            <a:avLst/>
          </a:prstGeom>
          <a:noFill/>
        </p:spPr>
      </p:pic>
      <p:pic>
        <p:nvPicPr>
          <p:cNvPr id="1036" name="Picture 12" descr="http://upload.wikimedia.org/wikipedia/commons/c/c5/Snark_Butcher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4869232"/>
            <a:ext cx="1368078" cy="1368079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8/88/Snark_Baker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960" y="4941240"/>
            <a:ext cx="1368078" cy="1368079"/>
          </a:xfrm>
          <a:prstGeom prst="rect">
            <a:avLst/>
          </a:prstGeom>
          <a:noFill/>
        </p:spPr>
      </p:pic>
      <p:pic>
        <p:nvPicPr>
          <p:cNvPr id="1040" name="Picture 16" descr="http://upload.wikimedia.org/wikipedia/commons/7/7a/Snark_Beav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080" y="4941241"/>
            <a:ext cx="1368078" cy="1368079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805438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776864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NZ" sz="2400" dirty="0" smtClean="0"/>
              <a:t>	</a:t>
            </a:r>
            <a:r>
              <a:rPr lang="en-NZ" dirty="0" smtClean="0"/>
              <a:t>After crossing the sea guided by the Bellman’s map of the Ocean (a blank sheet of paper) the hunting party arrive in a strange land. 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	</a:t>
            </a:r>
          </a:p>
          <a:p>
            <a:pPr>
              <a:buNone/>
            </a:pPr>
            <a:r>
              <a:rPr lang="en-NZ" sz="2600" dirty="0" smtClean="0"/>
              <a:t>	</a:t>
            </a:r>
            <a:endParaRPr lang="en-NZ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17713"/>
            <a:ext cx="7704856" cy="4114800"/>
          </a:xfrm>
        </p:spPr>
        <p:txBody>
          <a:bodyPr/>
          <a:lstStyle/>
          <a:p>
            <a:r>
              <a:rPr lang="en-NZ" dirty="0" smtClean="0"/>
              <a:t>The Baker recalls that, catching Snarks is all well and good, but you must be careful; for, if your Snark is a </a:t>
            </a:r>
            <a:r>
              <a:rPr lang="en-NZ" dirty="0" err="1" smtClean="0"/>
              <a:t>Boojum</a:t>
            </a:r>
            <a:r>
              <a:rPr lang="en-NZ" dirty="0" smtClean="0"/>
              <a:t>, then you will suddenly vanish away, and never be met with again. </a:t>
            </a:r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931224" cy="4248472"/>
          </a:xfrm>
        </p:spPr>
        <p:txBody>
          <a:bodyPr>
            <a:normAutofit/>
          </a:bodyPr>
          <a:lstStyle/>
          <a:p>
            <a:r>
              <a:rPr lang="en-NZ" dirty="0" smtClean="0"/>
              <a:t>They split up to hunt. The Butcher (whose specialty is preparing beavers) becomes  friends with the beaver, the Barrister sleeps and dreams of a court trial defended by the Snark, and the Banker loses his sanity after being attacked by a </a:t>
            </a:r>
            <a:r>
              <a:rPr lang="en-NZ" dirty="0" err="1" smtClean="0"/>
              <a:t>frumious</a:t>
            </a:r>
            <a:r>
              <a:rPr lang="en-NZ" dirty="0" smtClean="0"/>
              <a:t> </a:t>
            </a:r>
            <a:r>
              <a:rPr lang="en-NZ" dirty="0" err="1" smtClean="0"/>
              <a:t>Bandersnatch</a:t>
            </a:r>
            <a:r>
              <a:rPr lang="en-NZ" dirty="0" smtClean="0"/>
              <a:t>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776864" cy="3888433"/>
          </a:xfrm>
        </p:spPr>
        <p:txBody>
          <a:bodyPr/>
          <a:lstStyle/>
          <a:p>
            <a:r>
              <a:rPr lang="en-NZ" dirty="0" smtClean="0"/>
              <a:t>At the end, the Baker calls out that he has found a Snark, but when the others arrive he has mysteriously disappeared, ‘For the Snark was a </a:t>
            </a:r>
            <a:r>
              <a:rPr lang="en-NZ" dirty="0" err="1" smtClean="0"/>
              <a:t>Boojum</a:t>
            </a:r>
            <a:r>
              <a:rPr lang="en-NZ" dirty="0" smtClean="0"/>
              <a:t>, you see’</a:t>
            </a:r>
          </a:p>
          <a:p>
            <a:endParaRPr lang="en-NZ" dirty="0" smtClean="0"/>
          </a:p>
          <a:p>
            <a:r>
              <a:rPr lang="en-NZ" dirty="0" smtClean="0"/>
              <a:t>On the next slide we get to read the first verse.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	</a:t>
            </a:r>
          </a:p>
          <a:p>
            <a:pPr>
              <a:buNone/>
            </a:pPr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931224" cy="39212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b="1" dirty="0" smtClean="0"/>
              <a:t>The Landing</a:t>
            </a:r>
          </a:p>
          <a:p>
            <a:pPr>
              <a:buNone/>
            </a:pPr>
            <a:r>
              <a:rPr lang="en-NZ" dirty="0" smtClean="0"/>
              <a:t>	</a:t>
            </a:r>
          </a:p>
          <a:p>
            <a:pPr>
              <a:buNone/>
            </a:pPr>
            <a:r>
              <a:rPr lang="en-NZ" dirty="0" smtClean="0"/>
              <a:t>	Just the place for a Snark! the Bellman cried, as he landed his crew with care;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	Supporting each man on the top of the tide; by a finger entwined in his hair.</a:t>
            </a:r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29214"/>
            <a:ext cx="3178383" cy="47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50939" y="836712"/>
            <a:ext cx="6733430" cy="839688"/>
          </a:xfrm>
        </p:spPr>
        <p:txBody>
          <a:bodyPr/>
          <a:lstStyle/>
          <a:p>
            <a:r>
              <a:rPr lang="en-NZ" dirty="0" smtClean="0"/>
              <a:t>The Hunting of the Snark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397</TotalTime>
  <Words>739</Words>
  <Application>Microsoft Office PowerPoint</Application>
  <PresentationFormat>On-screen Show (4:3)</PresentationFormat>
  <Paragraphs>142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Theme1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The Hunting of the Snark</vt:lpstr>
      <vt:lpstr>Slide 11</vt:lpstr>
      <vt:lpstr>The Hunting of the Snark</vt:lpstr>
      <vt:lpstr>The Tale of Four Numbers</vt:lpstr>
      <vt:lpstr>The Tale of Four Numbers</vt:lpstr>
      <vt:lpstr>The Tale of Four Numbers</vt:lpstr>
      <vt:lpstr>The Tale of Four Numbers</vt:lpstr>
      <vt:lpstr>Slide 17</vt:lpstr>
      <vt:lpstr>The Tale of Four Numbers</vt:lpstr>
      <vt:lpstr>The Tale of Four Numbers</vt:lpstr>
      <vt:lpstr>A Number Puzzle</vt:lpstr>
      <vt:lpstr>A Number Puzzle – hint 1</vt:lpstr>
      <vt:lpstr>A Number Puzzle – hint 2</vt:lpstr>
      <vt:lpstr>Slide 23</vt:lpstr>
      <vt:lpstr>Think of Your Own Message</vt:lpstr>
    </vt:vector>
  </TitlesOfParts>
  <Company>Mahobe Resources (NZ)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Encoded Messages</dc:title>
  <dc:creator>The New Zealand Centre of Mathematics</dc:creator>
  <dc:description>We welcome your feedback at www.mathscentre.co.nz</dc:description>
  <cp:lastModifiedBy>Graeme</cp:lastModifiedBy>
  <cp:revision>60</cp:revision>
  <dcterms:created xsi:type="dcterms:W3CDTF">2011-07-06T03:18:04Z</dcterms:created>
  <dcterms:modified xsi:type="dcterms:W3CDTF">2011-07-21T05:12:20Z</dcterms:modified>
</cp:coreProperties>
</file>